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5" r:id="rId13"/>
    <p:sldId id="273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6" r:id="rId22"/>
    <p:sldId id="274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8F48-51F5-4C4D-A909-4FC23234AA6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1FB4DF5-EF00-45C8-B6DD-083C35484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045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8F48-51F5-4C4D-A909-4FC23234AA6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1FB4DF5-EF00-45C8-B6DD-083C35484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373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8F48-51F5-4C4D-A909-4FC23234AA6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1FB4DF5-EF00-45C8-B6DD-083C3548444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3873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8F48-51F5-4C4D-A909-4FC23234AA6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1FB4DF5-EF00-45C8-B6DD-083C35484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796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8F48-51F5-4C4D-A909-4FC23234AA6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1FB4DF5-EF00-45C8-B6DD-083C3548444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927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8F48-51F5-4C4D-A909-4FC23234AA6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1FB4DF5-EF00-45C8-B6DD-083C35484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2030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8F48-51F5-4C4D-A909-4FC23234AA6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4DF5-EF00-45C8-B6DD-083C35484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074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8F48-51F5-4C4D-A909-4FC23234AA6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4DF5-EF00-45C8-B6DD-083C35484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240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8F48-51F5-4C4D-A909-4FC23234AA6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4DF5-EF00-45C8-B6DD-083C35484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183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8F48-51F5-4C4D-A909-4FC23234AA6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1FB4DF5-EF00-45C8-B6DD-083C35484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63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8F48-51F5-4C4D-A909-4FC23234AA6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1FB4DF5-EF00-45C8-B6DD-083C35484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011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8F48-51F5-4C4D-A909-4FC23234AA6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1FB4DF5-EF00-45C8-B6DD-083C35484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09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8F48-51F5-4C4D-A909-4FC23234AA6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4DF5-EF00-45C8-B6DD-083C35484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82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8F48-51F5-4C4D-A909-4FC23234AA6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4DF5-EF00-45C8-B6DD-083C35484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50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8F48-51F5-4C4D-A909-4FC23234AA6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4DF5-EF00-45C8-B6DD-083C35484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9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8F48-51F5-4C4D-A909-4FC23234AA6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1FB4DF5-EF00-45C8-B6DD-083C35484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822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58F48-51F5-4C4D-A909-4FC23234AA6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1FB4DF5-EF00-45C8-B6DD-083C35484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865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E6D52-A32E-4104-BC38-4CCD5D8ABE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827A72-6718-40EE-BC78-DB5CC3F3FA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3120" y="1209040"/>
            <a:ext cx="8564880" cy="4048760"/>
          </a:xfrm>
        </p:spPr>
        <p:txBody>
          <a:bodyPr>
            <a:normAutofit/>
          </a:bodyPr>
          <a:lstStyle/>
          <a:p>
            <a:r>
              <a:rPr lang="en-US" altLang="zh-CN" sz="8800" b="1" dirty="0"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sz="8800" b="1" dirty="0">
                <a:latin typeface="KaiTi" panose="02010609060101010101" pitchFamily="49" charset="-122"/>
                <a:ea typeface="KaiTi" panose="02010609060101010101" pitchFamily="49" charset="-122"/>
              </a:rPr>
              <a:t>羅得的日子</a:t>
            </a:r>
            <a:r>
              <a:rPr lang="en-US" altLang="zh-CN" sz="8800" b="1" dirty="0"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endParaRPr lang="en-US" sz="8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8800" b="1" dirty="0">
                <a:latin typeface="KaiTi" panose="02010609060101010101" pitchFamily="49" charset="-122"/>
                <a:ea typeface="KaiTi" panose="02010609060101010101" pitchFamily="49" charset="-122"/>
              </a:rPr>
              <a:t>    </a:t>
            </a:r>
            <a:endParaRPr lang="en-US" altLang="zh-CN" sz="8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6000" b="1">
                <a:latin typeface="KaiTi" panose="02010609060101010101" pitchFamily="49" charset="-122"/>
                <a:ea typeface="KaiTi" panose="02010609060101010101" pitchFamily="49" charset="-122"/>
              </a:rPr>
              <a:t>     </a:t>
            </a:r>
            <a:r>
              <a:rPr lang="zh-CN" altLang="en-US" sz="6000">
                <a:latin typeface="KaiTi" panose="02010609060101010101" pitchFamily="49" charset="-122"/>
                <a:ea typeface="KaiTi" panose="02010609060101010101" pitchFamily="49" charset="-122"/>
              </a:rPr>
              <a:t>張</a:t>
            </a:r>
            <a:r>
              <a:rPr lang="zh-CN" altLang="en-US" sz="6000" dirty="0">
                <a:latin typeface="KaiTi" panose="02010609060101010101" pitchFamily="49" charset="-122"/>
                <a:ea typeface="KaiTi" panose="02010609060101010101" pitchFamily="49" charset="-122"/>
              </a:rPr>
              <a:t>志剛 牧師</a:t>
            </a:r>
            <a:endParaRPr lang="en-US" sz="6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22885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BFC70-288D-48F3-A2B7-71D2C63AA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8EE9E-35AE-4768-8F9B-52932A9E3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920" y="518160"/>
            <a:ext cx="10281920" cy="6522720"/>
          </a:xfrm>
        </p:spPr>
        <p:txBody>
          <a:bodyPr>
            <a:normAutofit fontScale="92500" lnSpcReduction="20000"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zh-TW" altLang="en-US" sz="18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zh-TW" altLang="en-US" sz="43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二，這個人來寄居，還想要作官</a:t>
            </a:r>
            <a:endParaRPr lang="en-US" altLang="zh-TW" sz="4300" b="1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zh-TW" altLang="en-US" sz="3600" b="0" dirty="0">
              <a:solidFill>
                <a:schemeClr val="tx1"/>
              </a:solidFill>
              <a:effectLst/>
            </a:endParaRPr>
          </a:p>
          <a:p>
            <a:r>
              <a:rPr lang="en-US" altLang="zh-TW" sz="39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39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那兩個天使晚上到了</a:t>
            </a:r>
            <a:r>
              <a:rPr lang="zh-TW" altLang="en-US" sz="39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所多瑪</a:t>
            </a:r>
            <a:r>
              <a:rPr lang="zh-TW" altLang="en-US" sz="39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；</a:t>
            </a:r>
            <a:r>
              <a:rPr lang="zh-TW" altLang="en-US" sz="3900" b="1" i="0" u="sng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</a:t>
            </a:r>
            <a:r>
              <a:rPr lang="zh-TW" altLang="en-US" sz="39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正坐在</a:t>
            </a:r>
            <a:r>
              <a:rPr lang="zh-TW" altLang="en-US" sz="3900" b="1" i="0" u="sng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所多瑪</a:t>
            </a:r>
            <a:r>
              <a:rPr lang="zh-TW" altLang="en-US" sz="39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城門口</a:t>
            </a:r>
            <a:r>
              <a:rPr lang="zh-TW" altLang="en-US" sz="39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，看見他們，就起來迎接，臉伏於地下拜， </a:t>
            </a:r>
            <a:endParaRPr lang="en-US" altLang="zh-TW" sz="39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TW" sz="39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39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說：「我主啊，請你們到僕人家裏洗洗腳，住一夜，清早起來再走。」他們說：「不！我們要在街上過夜。」 </a:t>
            </a:r>
            <a:endParaRPr lang="en-US" altLang="zh-TW" sz="39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TW" sz="39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TW" altLang="en-US" sz="39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</a:t>
            </a:r>
            <a:r>
              <a:rPr lang="zh-TW" altLang="en-US" sz="39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切切地請他們，他們這才進去，到他屋裏。</a:t>
            </a:r>
            <a:r>
              <a:rPr lang="zh-TW" altLang="en-US" sz="39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</a:t>
            </a:r>
            <a:r>
              <a:rPr lang="zh-TW" altLang="en-US" sz="39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為他們預備筵席，烤無酵餅，他們就吃了。 </a:t>
            </a:r>
            <a:r>
              <a:rPr lang="en-US" altLang="zh-TW" sz="39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TW" altLang="en-US" sz="39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他們還沒有躺下，</a:t>
            </a:r>
            <a:r>
              <a:rPr lang="zh-TW" altLang="en-US" sz="3900" b="1" i="0" u="sng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所多瑪</a:t>
            </a:r>
            <a:r>
              <a:rPr lang="zh-TW" altLang="en-US" sz="39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城裏各處的人，連老帶少，都來圍住那房子</a:t>
            </a:r>
            <a:r>
              <a:rPr lang="zh-TW" altLang="en-US" sz="39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br>
              <a:rPr lang="zh-TW" altLang="en-US" sz="3600" b="0" dirty="0">
                <a:effectLst/>
              </a:rPr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02728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33D73-B734-4FB3-83C0-50578D96D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AE872-7A74-490D-874D-B11CB138E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3200" y="457200"/>
            <a:ext cx="10139680" cy="6797040"/>
          </a:xfrm>
        </p:spPr>
        <p:txBody>
          <a:bodyPr>
            <a:norm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zh-TW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呼叫</a:t>
            </a:r>
            <a:r>
              <a:rPr lang="zh-TW" altLang="en-US" sz="32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說：</a:t>
            </a:r>
            <a:r>
              <a:rPr lang="zh-TW" altLang="en-US" sz="32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「今日晚上到你這裏來的人在哪裏呢？把他們帶出來，任我們所為。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」 </a:t>
            </a:r>
            <a:r>
              <a:rPr lang="en-US" altLang="zh-TW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TW" altLang="en-US" sz="32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出來，把門關上，到眾人那裏， </a:t>
            </a:r>
            <a:endParaRPr lang="en-US" altLang="zh-TW" sz="32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zh-TW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說：</a:t>
            </a:r>
            <a:r>
              <a:rPr lang="zh-TW" altLang="en-US" sz="32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「眾弟兄，請你們不要做這惡事。 </a:t>
            </a:r>
            <a:r>
              <a:rPr lang="en-US" altLang="zh-TW" sz="32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8</a:t>
            </a:r>
            <a:r>
              <a:rPr lang="zh-TW" altLang="en-US" sz="32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我有兩個女兒，還是處女，容我領出來，任憑你們的心願而行；</a:t>
            </a:r>
            <a:r>
              <a:rPr lang="zh-TW" altLang="en-US" sz="32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只是這兩個人既然到我舍下，不要向他們做甚麼。」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en-US" altLang="zh-TW" sz="32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zh-TW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9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眾人說：「退去吧！」又說：</a:t>
            </a:r>
            <a:r>
              <a:rPr lang="zh-TW" altLang="en-US" sz="32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「這個人來寄居，還想要作官哪！現在我們要害你比害他們更甚。」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眾人就向前擁擠</a:t>
            </a:r>
            <a:r>
              <a:rPr lang="zh-TW" altLang="en-US" sz="32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，要攻破房門。 </a:t>
            </a:r>
            <a:endParaRPr lang="en-US" altLang="zh-TW" sz="32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zh-TW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10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只是那二人伸出手來，將</a:t>
            </a:r>
            <a:r>
              <a:rPr lang="zh-TW" altLang="en-US" sz="32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拉進屋去，把門關上， </a:t>
            </a:r>
            <a:r>
              <a:rPr lang="en-US" altLang="zh-TW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11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並且使門外的人，無論老少，眼都昏迷；他們摸來摸去，總尋不着房門。</a:t>
            </a:r>
            <a:endParaRPr lang="zh-TW" altLang="en-US" sz="3200" b="0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br>
              <a:rPr lang="zh-TW" altLang="en-US" b="0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950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BD34E-89F4-4006-AB19-39FB0AEF8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D18B5-5A5D-4BB9-A995-21071692A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0480" y="477520"/>
            <a:ext cx="10464800" cy="7101840"/>
          </a:xfrm>
        </p:spPr>
        <p:txBody>
          <a:bodyPr>
            <a:normAutofit fontScale="70000" lnSpcReduction="20000"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570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羅得選擇的錯誤不在於他曾經是寄居的、是外來的，而在於他一心渴想在索多瑪這個充滿罪惡的城裡</a:t>
            </a:r>
            <a:r>
              <a:rPr lang="en-US" altLang="zh-TW" sz="570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sz="57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做官</a:t>
            </a:r>
            <a:r>
              <a:rPr lang="en-US" altLang="zh-TW" sz="570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r>
              <a:rPr lang="zh-TW" altLang="en-US" sz="570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！</a:t>
            </a:r>
            <a:endParaRPr lang="zh-TW" altLang="en-US" sz="5700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TW" sz="5700" b="0" i="0" u="none" strike="noStrike" dirty="0">
              <a:solidFill>
                <a:schemeClr val="tx1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5700" b="0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羅得的生命是可憐的、也是可悲的，我</a:t>
            </a:r>
            <a:r>
              <a:rPr lang="zh-CN" altLang="en-US" sz="5700" b="0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們</a:t>
            </a:r>
            <a:r>
              <a:rPr lang="zh-TW" altLang="en-US" sz="5700" b="0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不難看到他裡面充滿了掙扎、妥協、或許</a:t>
            </a:r>
            <a:r>
              <a:rPr lang="zh-CN" altLang="en-US" sz="57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還有</a:t>
            </a:r>
            <a:r>
              <a:rPr lang="zh-TW" altLang="en-US" sz="5700" b="0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心酸的眼淚。</a:t>
            </a:r>
            <a:endParaRPr lang="en-US" altLang="zh-TW" sz="5700" b="0" i="0" u="none" strike="noStrike" dirty="0">
              <a:solidFill>
                <a:schemeClr val="tx1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TW" sz="57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57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心想事成的人卻找不到歸家的路是何等的可悲啊，好像耶穌說的，</a:t>
            </a:r>
            <a:r>
              <a:rPr lang="zh-TW" altLang="en-US" sz="57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你裏頭的光若黑暗了，那黑暗是何等大呢！ </a:t>
            </a:r>
            <a:r>
              <a:rPr lang="zh-TW" altLang="en-US" sz="5700" b="0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 </a:t>
            </a:r>
            <a:endParaRPr lang="zh-TW" altLang="en-US" sz="5700" b="0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br>
              <a:rPr lang="zh-TW" altLang="en-US" sz="5700" dirty="0"/>
            </a:br>
            <a:endParaRPr lang="en-US" altLang="zh-TW" sz="5700" b="0" i="0" u="none" strike="noStrike" dirty="0">
              <a:solidFill>
                <a:schemeClr val="tx1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683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6D186-FC10-4DD5-87DD-C1A3D6E20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9F86E-397E-4496-AA3C-853BEF6AC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3200" y="254000"/>
            <a:ext cx="10119360" cy="6339840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今天我們可以把整個世界都看為是一個罪惡的索多瑪城</a:t>
            </a:r>
            <a:r>
              <a:rPr lang="zh-CN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3400" b="0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altLang="zh-CN" sz="3400" b="0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可悲的是美國已經成為</a:t>
            </a:r>
            <a:r>
              <a:rPr lang="zh-CN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當今</a:t>
            </a:r>
            <a:r>
              <a:rPr lang="zh-TW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最大的同性戀國家，</a:t>
            </a:r>
            <a:r>
              <a:rPr lang="en-US" altLang="zh-TW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2003</a:t>
            </a:r>
            <a:r>
              <a:rPr lang="zh-TW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美國判同性戀行為合法，</a:t>
            </a:r>
            <a:r>
              <a:rPr lang="en-US" altLang="zh-TW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2012</a:t>
            </a:r>
            <a:r>
              <a:rPr lang="zh-TW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歐巴馬成為首位公開支持同性婚姻的美國總統，</a:t>
            </a:r>
            <a:r>
              <a:rPr lang="en-US" altLang="zh-TW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2015</a:t>
            </a:r>
            <a:r>
              <a:rPr lang="zh-TW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全美同性婚姻合法化，</a:t>
            </a:r>
            <a:r>
              <a:rPr lang="zh-CN" altLang="en-US" sz="340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今</a:t>
            </a:r>
            <a:r>
              <a:rPr lang="zh-TW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年的六月美國最高聯邦法院又通過的</a:t>
            </a:r>
            <a:r>
              <a:rPr lang="en-US" altLang="zh-TW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LGBT</a:t>
            </a:r>
            <a:r>
              <a:rPr lang="zh-TW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平權法案。</a:t>
            </a:r>
            <a:endParaRPr lang="en-US" altLang="zh-TW" sz="3400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altLang="zh-TW" sz="3400" b="0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世界範圍內日益嚴重的同性性行為以及</a:t>
            </a:r>
            <a:r>
              <a:rPr lang="en-US" altLang="zh-TW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LGBT</a:t>
            </a:r>
            <a:r>
              <a:rPr lang="zh-TW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運動遲早會觸動上帝的</a:t>
            </a:r>
            <a:r>
              <a:rPr lang="en-US" altLang="zh-TW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sz="34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神經</a:t>
            </a:r>
            <a:r>
              <a:rPr lang="en-US" altLang="zh-TW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r>
              <a:rPr lang="zh-TW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和</a:t>
            </a:r>
            <a:r>
              <a:rPr lang="en-US" altLang="zh-TW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sz="34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底線</a:t>
            </a:r>
            <a:r>
              <a:rPr lang="en-US" altLang="zh-TW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r>
              <a:rPr lang="zh-TW" altLang="en-US" sz="34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，就像神當年會在迦南傾覆索多瑪蛾摩拉一樣，</a:t>
            </a:r>
            <a:endParaRPr lang="en-US" altLang="zh-TW" sz="3400" b="0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22215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6CCD7-A082-4905-A0F7-D614DAAF5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85A61-CF8A-4A4A-AD2B-CADE04CBF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2720" y="243840"/>
            <a:ext cx="10061892" cy="6807200"/>
          </a:xfrm>
        </p:spPr>
        <p:txBody>
          <a:bodyPr>
            <a:norm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endParaRPr lang="zh-TW" altLang="en-US" sz="3600" b="0" dirty="0">
              <a:solidFill>
                <a:schemeClr val="tx1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4000" b="0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羅得不願否認自己的上帝信仰，又要在索多瑪與罪共舞和平共處；人是不能既愛上帝又愛瑪門，人若愛世界，愛父的心就沒有了。</a:t>
            </a:r>
            <a:endParaRPr lang="en-US" altLang="zh-TW" sz="4000" b="0" i="0" u="none" strike="noStrike" dirty="0">
              <a:solidFill>
                <a:schemeClr val="tx1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sz="40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en-US" altLang="zh-TW" sz="4000" b="1" i="0" u="none" strike="noStrike" dirty="0">
              <a:solidFill>
                <a:schemeClr val="tx1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4000" b="0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如果耶和華不毀滅索多瑪的話，那麼索多瑪就遲早毀滅羅得</a:t>
            </a:r>
            <a:r>
              <a:rPr lang="zh-CN" altLang="en-US" sz="4000" b="0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；</a:t>
            </a:r>
            <a:r>
              <a:rPr lang="zh-TW" altLang="en-US" sz="4000" b="0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我們不天天消滅罪，罪就天天消滅我們！</a:t>
            </a:r>
            <a:br>
              <a:rPr lang="zh-TW" alt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759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37968-EF72-45D9-B291-18DBF6D86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2D277-2D2F-48BA-AA67-418F06A01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920" y="487680"/>
            <a:ext cx="10231120" cy="7457440"/>
          </a:xfrm>
        </p:spPr>
        <p:txBody>
          <a:bodyPr>
            <a:normAutofit fontScale="92500"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40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三，這樣，羅得的兩個女兒都從她父親懷了孕</a:t>
            </a:r>
            <a:endParaRPr lang="en-US" altLang="zh-TW" sz="4000" b="1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zh-TW" altLang="en-US" sz="3600" b="0" dirty="0">
              <a:solidFill>
                <a:schemeClr val="tx1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39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創 </a:t>
            </a:r>
            <a:r>
              <a:rPr lang="en-US" altLang="zh-TW" sz="39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19</a:t>
            </a:r>
            <a:r>
              <a:rPr lang="zh-TW" altLang="en-US" sz="39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TW" sz="39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12</a:t>
            </a:r>
            <a:r>
              <a:rPr lang="zh-TW" altLang="en-US" sz="39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二人對羅得說：「</a:t>
            </a:r>
            <a:r>
              <a:rPr lang="zh-TW" altLang="en-US" sz="39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你這裏還有甚麼人嗎？無論是女婿是兒女，和這城中一切屬你的人，你都要將他們從這地方帶出去。</a:t>
            </a:r>
            <a:r>
              <a:rPr lang="zh-TW" altLang="en-US" sz="39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en-US" altLang="zh-TW" sz="3900" b="1" i="0" u="none" strike="noStrike" dirty="0">
              <a:solidFill>
                <a:schemeClr val="tx1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zh-TW" sz="39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13</a:t>
            </a:r>
            <a:r>
              <a:rPr lang="zh-TW" altLang="en-US" sz="39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我們要毀滅這地方；因為城內罪惡的聲音在耶和華面前甚大，耶和華差我們來，要毀滅這地方。」 </a:t>
            </a:r>
            <a:endParaRPr lang="en-US" altLang="zh-TW" sz="3900" b="1" i="0" u="none" strike="noStrike" dirty="0">
              <a:solidFill>
                <a:schemeClr val="tx1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zh-TW" sz="39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14</a:t>
            </a:r>
            <a:r>
              <a:rPr lang="zh-TW" altLang="en-US" sz="39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羅得就出去，告訴娶了他女兒的女婿們說：「你們起來離開這地方，因為耶和華要毀滅這城。」</a:t>
            </a:r>
            <a:r>
              <a:rPr lang="zh-TW" altLang="en-US" sz="39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他女婿們卻以為他說的是戲言。</a:t>
            </a:r>
            <a:endParaRPr lang="zh-TW" altLang="en-US" sz="3900" b="0" dirty="0">
              <a:solidFill>
                <a:srgbClr val="FF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br>
              <a:rPr lang="zh-TW" altLang="en-US" sz="3600" b="0" dirty="0">
                <a:solidFill>
                  <a:schemeClr val="tx1"/>
                </a:solidFill>
                <a:effectLst/>
              </a:rPr>
            </a:br>
            <a:br>
              <a:rPr lang="zh-TW" alt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284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7DF1F-B320-4C31-9B68-60EB5A631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6D2EB-785B-4FF1-85F7-17E384283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6080" y="624110"/>
            <a:ext cx="9926320" cy="6752050"/>
          </a:xfrm>
        </p:spPr>
        <p:txBody>
          <a:bodyPr>
            <a:normAutofit lnSpcReduction="10000"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zh-TW" sz="39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15</a:t>
            </a:r>
            <a:r>
              <a:rPr lang="zh-TW" altLang="en-US" sz="39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天明了，天使催逼羅得說：「起來！帶着你的妻子和你在這裏的兩個女兒出去，免得你因這城裏的罪惡同被剿滅。」 </a:t>
            </a:r>
            <a:endParaRPr lang="en-US" altLang="zh-TW" sz="39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zh-TW" sz="39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16</a:t>
            </a:r>
            <a:r>
              <a:rPr lang="zh-TW" altLang="en-US" sz="39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但羅得遲延不走。</a:t>
            </a:r>
            <a:r>
              <a:rPr lang="zh-TW" altLang="en-US" sz="39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二人因為耶和華憐恤羅得，就拉着他的手和他妻子的手，並他兩個女兒的手，把他們領出來，安置在城外； </a:t>
            </a:r>
            <a:endParaRPr lang="en-US" altLang="zh-TW" sz="39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zh-TW" sz="39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17</a:t>
            </a:r>
            <a:r>
              <a:rPr lang="zh-TW" altLang="en-US" sz="39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領他們出來以後，就說：「</a:t>
            </a:r>
            <a:r>
              <a:rPr lang="zh-TW" altLang="en-US" sz="39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逃命吧！不可回頭看，也不可在平原站住</a:t>
            </a:r>
            <a:r>
              <a:rPr lang="zh-TW" altLang="en-US" sz="39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。要往山上逃跑，免得你被剿滅。」 </a:t>
            </a:r>
            <a:r>
              <a:rPr lang="en-US" altLang="zh-TW" sz="39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18</a:t>
            </a:r>
            <a:r>
              <a:rPr lang="zh-TW" altLang="en-US" sz="39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羅得對他們說：「我主啊，不要如此！ </a:t>
            </a:r>
            <a:endParaRPr lang="zh-TW" altLang="en-US" sz="3900" b="0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br>
              <a:rPr lang="zh-TW" alt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1089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49A4F-9C9C-40E9-BF24-84D0995CC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DFD8B-224F-4AE0-A9D2-1C173F367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5280" y="447040"/>
            <a:ext cx="9977120" cy="5786850"/>
          </a:xfrm>
        </p:spPr>
        <p:txBody>
          <a:bodyPr>
            <a:noAutofit/>
          </a:bodyPr>
          <a:lstStyle/>
          <a:p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19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你僕人已經在你眼前蒙恩；你又向我顯出莫大的慈愛，救我的性命。我不能逃到山上去，恐怕這災禍臨到我，我便死了。 </a:t>
            </a:r>
            <a:endParaRPr lang="en-US" altLang="zh-TW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20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看哪，這座城又小又近，容易逃到，這不是一個小的嗎？求你容我逃到那裏，我的性命就得存活。」 </a:t>
            </a:r>
            <a:endParaRPr lang="en-US" altLang="zh-TW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21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天使對他說：「這事我也應允你；我不傾覆你所說的這城。 </a:t>
            </a:r>
            <a:endParaRPr lang="en-US" altLang="zh-TW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22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你要速速地逃到那城；因為你還沒有到那裏，我不能做甚麼。」因此那城名叫瑣珥。</a:t>
            </a:r>
            <a:endParaRPr lang="en-US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041666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A7DB3-AA38-4664-946B-72F36BC30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FEB62-56B0-45B3-BBC4-AD962DB33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4480" y="624110"/>
            <a:ext cx="10180320" cy="5990050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23 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羅得到了瑣珥，日頭已經出來了。 </a:t>
            </a:r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24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當時，耶和華將硫磺與火從天上耶和華那裏降與所多瑪和蛾摩拉， </a:t>
            </a:r>
            <a:endParaRPr lang="en-US" altLang="zh-TW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25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把那些城和全平原，並城裏所有的居民，連地上生長的，都毀滅了。</a:t>
            </a:r>
            <a:endParaRPr lang="en-US" altLang="zh-TW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26</a:t>
            </a:r>
            <a:r>
              <a:rPr lang="zh-TW" altLang="en-US" sz="36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羅得的妻子在後邊回頭一看，就變成了一根鹽柱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27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亞伯拉罕清早起來，到了他從前站在耶和華面前的地方， </a:t>
            </a:r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28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向所多瑪和蛾摩拉與平原的全地觀看，不料，那地方煙氣上騰，如同燒窰一般。</a:t>
            </a:r>
            <a:br>
              <a:rPr lang="zh-TW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en-US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24633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0F347-6586-4206-A1E3-FE5D90767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2B46B-ED62-40BA-9AC7-82E6D7CBA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3680" y="467360"/>
            <a:ext cx="10078720" cy="6817360"/>
          </a:xfrm>
        </p:spPr>
        <p:txBody>
          <a:bodyPr>
            <a:normAutofit fontScale="92500"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29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當神毀滅平原諸城的時候，他記念亞伯拉罕，正在傾覆羅得所住之城的時候，就打發羅得從傾覆之中出來。</a:t>
            </a:r>
            <a:endParaRPr lang="en-US" altLang="zh-TW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30 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羅得因為怕住在瑣珥，就同他兩個女兒從瑣珥上去，住在山裏；他和兩個女兒住在一個洞裏。 </a:t>
            </a:r>
            <a:endParaRPr lang="en-US" altLang="zh-TW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31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大女兒對小女兒說：「我們的父親老了，地上又無人按着世上的常規進到我們這裏。 </a:t>
            </a:r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32</a:t>
            </a:r>
            <a:r>
              <a:rPr lang="zh-TW" altLang="en-US" sz="36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來！我們可以叫父親喝酒，與他同寢。這樣，我們好從他存留後裔。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」 </a:t>
            </a:r>
            <a:endParaRPr lang="en-US" altLang="zh-TW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33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於是，那夜她們叫父親喝酒，大女兒就進去和她父親同寢；她幾時躺下，幾時起來，父親都不知道。 </a:t>
            </a:r>
            <a:endParaRPr lang="zh-TW" altLang="en-US" sz="3600" b="0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b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en-US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7586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0595A-06C9-4433-B9EE-4BFF6F165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2F449-B262-4514-A99A-88A8AD515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4960" y="335280"/>
            <a:ext cx="9834880" cy="6004560"/>
          </a:xfrm>
        </p:spPr>
        <p:txBody>
          <a:bodyPr>
            <a:noAutofit/>
          </a:bodyPr>
          <a:lstStyle/>
          <a:p>
            <a:r>
              <a:rPr lang="zh-CN" altLang="en-US" sz="32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而今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神將一件件大事都排列組合在同一個年份裡，疫情、蝗蟲、水患、火災，族裔對立、中美衝突、貿易戰爭、政治角力</a:t>
            </a:r>
            <a:r>
              <a:rPr lang="zh-CN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兩黨選舉，其密度和質量之大已經到了叫人有一點叫人透不過氣來</a:t>
            </a:r>
            <a:r>
              <a:rPr lang="zh-CN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32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CN" sz="32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我在靈裡看到神是在一路趕鴨子</a:t>
            </a:r>
            <a:r>
              <a:rPr lang="zh-CN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；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神是在抖動鷹巢</a:t>
            </a:r>
            <a:r>
              <a:rPr lang="zh-CN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；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神是在安排七個豐年之後的荒年</a:t>
            </a:r>
            <a:r>
              <a:rPr lang="zh-CN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；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神</a:t>
            </a:r>
            <a:r>
              <a:rPr lang="zh-CN" altLang="en-US" sz="32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是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在導演一場波瀾壯闊的活劇</a:t>
            </a:r>
            <a:r>
              <a:rPr lang="zh-CN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。 </a:t>
            </a:r>
            <a:endParaRPr lang="en-US" altLang="zh-CN" sz="32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sz="32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3200" b="1" i="0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證明這事的說：「</a:t>
            </a:r>
            <a:r>
              <a:rPr lang="zh-TW" altLang="en-US" sz="3200" b="1" i="0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是了，我必快來！</a:t>
            </a:r>
            <a:r>
              <a:rPr lang="zh-TW" altLang="en-US" sz="3200" b="1" i="0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」阿們！主耶穌啊，我願你來！</a:t>
            </a:r>
            <a:r>
              <a:rPr lang="zh-CN" altLang="en-US" sz="3200" b="1" i="0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（啟</a:t>
            </a:r>
            <a:r>
              <a:rPr lang="en-US" altLang="zh-CN" sz="3200" b="1" i="0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22</a:t>
            </a:r>
            <a:r>
              <a:rPr lang="zh-CN" altLang="en-US" sz="3200" b="1" i="0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3200" b="1" i="0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20</a:t>
            </a:r>
            <a:r>
              <a:rPr lang="zh-CN" altLang="en-US" sz="3200" b="1" i="0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1804620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6AD27-AAB6-4519-B7A8-FD9EA5F3B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1B326-4EB6-4F8B-BE0B-71C5D2557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6080" y="624110"/>
            <a:ext cx="9946640" cy="6376130"/>
          </a:xfrm>
        </p:spPr>
        <p:txBody>
          <a:bodyPr>
            <a:norm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34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第二天，大女兒對小女兒說：「我昨夜與父親同寢。今夜我們再叫他喝酒，你可以進去與他同寢。這樣，我們好從父親存留後裔。」 </a:t>
            </a:r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於是，那夜她們又叫父親喝酒，小女兒起來與她父親同寢；她幾時躺下，幾時起來，父親都不知道。</a:t>
            </a:r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36</a:t>
            </a:r>
            <a:r>
              <a:rPr lang="zh-TW" altLang="en-US" sz="36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這樣，羅得的兩個女兒都從她父親懷了孕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。 </a:t>
            </a:r>
            <a:endParaRPr lang="en-US" altLang="zh-TW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37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大女兒生了兒子，給他起名叫摩押，</a:t>
            </a:r>
            <a:r>
              <a:rPr lang="zh-TW" altLang="en-US" sz="36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就是現今摩押人的始祖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。 </a:t>
            </a:r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38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小女兒也生了兒子，給他起名叫便</a:t>
            </a:r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‧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亞米，</a:t>
            </a:r>
            <a:r>
              <a:rPr lang="zh-TW" altLang="en-US" sz="36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就是現今亞捫人的始祖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zh-TW" altLang="en-US" sz="3600" b="0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br>
              <a:rPr lang="zh-TW" altLang="en-US" b="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en-US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865307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1CAE6-B1CE-49CB-B01B-22FA9C169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DA205-425D-45BB-B35A-1632AD319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3840" y="624110"/>
            <a:ext cx="9990772" cy="6335490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40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</a:t>
            </a:r>
            <a:r>
              <a:rPr lang="zh-CN" altLang="en-US" sz="40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思想了一個晚上</a:t>
            </a:r>
            <a:r>
              <a:rPr lang="zh-TW" altLang="en-US" sz="40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竟然最後是</a:t>
            </a:r>
            <a:r>
              <a:rPr lang="en-US" altLang="zh-TW" sz="40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sz="40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遲延不走</a:t>
            </a:r>
            <a:r>
              <a:rPr lang="en-US" altLang="zh-TW" sz="40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r>
              <a:rPr lang="zh-CN" altLang="en-US" sz="40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，他</a:t>
            </a:r>
            <a:r>
              <a:rPr lang="zh-TW" altLang="en-US" sz="4000" b="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捨不得離開好不容易才習慣的、適應的、令他充滿成就感的索多瑪，如今再要回上山放羊這怎麼可能呢？</a:t>
            </a:r>
            <a:endParaRPr lang="en-US" altLang="zh-TW" sz="4000" b="0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altLang="zh-TW" sz="4000" b="0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400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今天我們需要為之嘆息的是，神的百姓為什麼也會如此迷戀這個敗壞的世界？為什麼也不肯、或不敢從一個注定要被毀滅的</a:t>
            </a:r>
            <a:r>
              <a:rPr lang="zh-CN" altLang="en-US" sz="400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索多瑪</a:t>
            </a:r>
            <a:r>
              <a:rPr lang="zh-TW" altLang="en-US" sz="4000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體系中逃離？</a:t>
            </a:r>
            <a:endParaRPr lang="en-US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352061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21BA4-360D-4C1B-A018-5E54B9ED6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B3B3A-4D8C-42C4-A9E7-60784CB72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5760" y="624110"/>
            <a:ext cx="9868852" cy="6345650"/>
          </a:xfrm>
        </p:spPr>
        <p:txBody>
          <a:bodyPr>
            <a:normAutofit fontScale="92500"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一是神</a:t>
            </a:r>
            <a:r>
              <a:rPr lang="zh-CN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公義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的審判</a:t>
            </a:r>
            <a:r>
              <a:rPr lang="zh-CN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即將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來臨，所以人要與邪惡的迦南人（這個敗壞的世界體系）連在一起是愚蠢的；</a:t>
            </a:r>
            <a:endParaRPr lang="en-US" altLang="zh-TW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altLang="zh-TW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二是</a:t>
            </a:r>
            <a:r>
              <a:rPr lang="zh-CN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逃離</a:t>
            </a:r>
            <a:r>
              <a:rPr lang="en-US" altLang="zh-CN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CN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被提的時候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不要回頭看，不要</a:t>
            </a:r>
            <a:r>
              <a:rPr lang="zh-CN" altLang="en-US" sz="3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捨不得留下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的東西，世界將會過去；</a:t>
            </a:r>
            <a:endParaRPr lang="en-US" altLang="zh-TW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altLang="zh-TW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三是羅得和他的女兒在山洞裡重建</a:t>
            </a:r>
            <a:r>
              <a:rPr lang="zh-CN" altLang="en-US" sz="3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了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索多瑪文化，羅得的故事今天還在繼續；</a:t>
            </a:r>
            <a:endParaRPr lang="en-US" altLang="zh-TW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altLang="zh-TW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四是神</a:t>
            </a:r>
            <a:r>
              <a:rPr lang="zh-CN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將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按著人對他的認識進行審判的，</a:t>
            </a:r>
            <a:r>
              <a:rPr lang="zh-CN" altLang="en-US" sz="3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將來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神對人亂性的審判將會</a:t>
            </a:r>
            <a:r>
              <a:rPr lang="zh-CN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比索多瑪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更重。</a:t>
            </a:r>
            <a:endParaRPr lang="zh-TW" altLang="en-US" sz="3600" b="1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br>
              <a:rPr lang="zh-TW" altLang="en-US" b="0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847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3AFCC-82AA-4D06-843F-CA2464AF2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EBDA7-3B65-4400-B046-3C571C32F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0800" y="487680"/>
            <a:ext cx="10515600" cy="6238240"/>
          </a:xfrm>
        </p:spPr>
        <p:txBody>
          <a:bodyPr>
            <a:noAutofit/>
          </a:bodyPr>
          <a:lstStyle/>
          <a:p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路</a:t>
            </a:r>
            <a:r>
              <a:rPr lang="en-US" altLang="zh-CN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17</a:t>
            </a:r>
            <a:r>
              <a:rPr lang="zh-CN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TW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26</a:t>
            </a:r>
            <a:r>
              <a:rPr lang="zh-TW" altLang="en-US" sz="34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挪亞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的日子怎樣，人子的日子也要怎樣。 </a:t>
            </a:r>
            <a:r>
              <a:rPr lang="en-US" altLang="zh-TW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27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那時候的人又吃又喝，又娶又嫁，到</a:t>
            </a:r>
            <a:r>
              <a:rPr lang="zh-TW" altLang="en-US" sz="34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挪亞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進方舟的那日，洪水就來，把他們全都滅了。 </a:t>
            </a:r>
            <a:endParaRPr lang="en-US" altLang="zh-TW" sz="34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TW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28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又好像</a:t>
            </a:r>
            <a:r>
              <a:rPr lang="zh-TW" altLang="en-US" sz="3400" b="1" i="0" u="sng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</a:t>
            </a:r>
            <a:r>
              <a:rPr lang="zh-TW" altLang="en-US" sz="34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的日子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；人又吃又喝，又買又賣，又耕種又蓋造。 </a:t>
            </a:r>
            <a:r>
              <a:rPr lang="en-US" altLang="zh-TW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29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到</a:t>
            </a:r>
            <a:r>
              <a:rPr lang="zh-TW" altLang="en-US" sz="34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出</a:t>
            </a:r>
            <a:r>
              <a:rPr lang="zh-TW" altLang="en-US" sz="34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所多瑪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的那日，就有火與硫磺從天上降下來，把他們全都滅了。 </a:t>
            </a:r>
            <a:endParaRPr lang="en-US" altLang="zh-TW" sz="34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TW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30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人子顯現的日子也要這樣。 </a:t>
            </a:r>
            <a:r>
              <a:rPr lang="en-US" altLang="zh-TW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31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當那日，人在房上，器具在屋裏，不要下來拿；人在田裏，也不要回家。</a:t>
            </a:r>
            <a:endParaRPr lang="en-US" altLang="zh-TW" sz="34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TW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32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你們要回想</a:t>
            </a:r>
            <a:r>
              <a:rPr lang="zh-TW" altLang="en-US" sz="3400" b="1" i="0" u="sng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</a:t>
            </a:r>
            <a:r>
              <a:rPr lang="zh-TW" altLang="en-US" sz="34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的妻子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。 </a:t>
            </a:r>
            <a:r>
              <a:rPr lang="en-US" altLang="zh-TW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33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凡想要保全生命的，必喪掉生命；凡喪掉生命的，必救活生命。</a:t>
            </a:r>
            <a:endParaRPr lang="en-US" sz="3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81592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D1B85-AFBC-42FB-8644-C1D2CCAE3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8027A-089C-4441-A18A-09AB9C3FE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2240" y="447040"/>
            <a:ext cx="10322560" cy="6664960"/>
          </a:xfrm>
        </p:spPr>
        <p:txBody>
          <a:bodyPr>
            <a:normAutofit fontScale="92500" lnSpcReduction="10000"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3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當屬靈的季節轉變的時候，神會重新洗牌，那時候神出的牌將和過去不一樣</a:t>
            </a:r>
            <a:r>
              <a:rPr lang="zh-CN" altLang="en-US" sz="3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38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altLang="zh-TW" sz="38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3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在神恩典的操作中，他的陽光照好人，也照歹人，他的雨露降給義人，也給不義的人；但在神公義的操作中，他的陽光就不再給歹人，他的雨露也不再降給不義的人，他的教會也不再向那些不信的人開啟了。</a:t>
            </a:r>
            <a:endParaRPr lang="en-US" altLang="zh-TW" sz="38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altLang="zh-TW" sz="38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3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當換季變天臨近的時候，神的兒女、神的教會就要多加小心早作準備，否則我們也一樣會遭受大的虧損，就好像羅得和羅得的妻子一樣。</a:t>
            </a:r>
            <a:endParaRPr lang="zh-TW" altLang="en-US" sz="3800" b="1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br>
              <a:rPr lang="zh-TW" alt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813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C27CA-1702-443F-BC8B-696684743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FFFFE-EDB4-43C7-B3DA-85831D268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8000" y="624110"/>
            <a:ext cx="9916160" cy="5786850"/>
          </a:xfrm>
        </p:spPr>
        <p:txBody>
          <a:bodyPr>
            <a:noAutofit/>
          </a:bodyPr>
          <a:lstStyle/>
          <a:p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耶穌在講說他再來的日子和歷史上已經發生的兩個時辰很像，一個是挪亞的日子，一個是羅得的日子。</a:t>
            </a:r>
            <a:endParaRPr lang="en-US" altLang="zh-TW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挪亞的日子是提醒大家要在大洪水來臨之前趕快“</a:t>
            </a:r>
            <a:r>
              <a:rPr lang="zh-TW" altLang="en-US" sz="36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進去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”方舟，羅得的日子是告誡世人索多瑪傾覆之前趕快“</a:t>
            </a:r>
            <a:r>
              <a:rPr lang="zh-TW" altLang="en-US" sz="36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出來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”索多瑪。</a:t>
            </a:r>
            <a:endParaRPr lang="en-US" altLang="zh-TW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6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一進一出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，好比我們準備上下高速公路，都需要盡快變速，或加速進入</a:t>
            </a:r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Highway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，或減速下到</a:t>
            </a:r>
            <a:r>
              <a:rPr lang="en-US" altLang="zh-TW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local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，不然你和你的車子就會有被追撞的危險。</a:t>
            </a:r>
            <a:endParaRPr lang="en-US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25977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365D6-F844-437F-81AB-38D3D155D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BCE34-BBCD-42C2-80B6-237739C21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3360" y="624110"/>
            <a:ext cx="10231120" cy="6559010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一，</a:t>
            </a:r>
            <a:r>
              <a:rPr lang="zh-TW" altLang="en-US" sz="40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漸漸挪移帳棚，直到所多瑪</a:t>
            </a:r>
            <a:endParaRPr lang="en-US" altLang="zh-TW" sz="4000" b="1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zh-TW" altLang="en-US" sz="3600" b="0" dirty="0">
              <a:solidFill>
                <a:schemeClr val="tx1"/>
              </a:solidFill>
              <a:effectLst/>
            </a:endParaRPr>
          </a:p>
          <a:p>
            <a:r>
              <a:rPr lang="en-US" altLang="zh-TW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13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TW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 </a:t>
            </a:r>
            <a:r>
              <a:rPr lang="zh-TW" altLang="en-US" sz="34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亞伯蘭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帶着他的妻子與</a:t>
            </a:r>
            <a:r>
              <a:rPr lang="zh-TW" altLang="en-US" sz="34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，並一切所有的，都從</a:t>
            </a:r>
            <a:r>
              <a:rPr lang="zh-TW" altLang="en-US" sz="34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埃及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上南地去。 </a:t>
            </a:r>
            <a:r>
              <a:rPr lang="en-US" altLang="zh-TW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34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亞伯蘭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的金、銀、牲畜極多。 </a:t>
            </a:r>
            <a:endParaRPr lang="en-US" altLang="zh-TW" sz="34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TW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他從南地漸漸往</a:t>
            </a:r>
            <a:r>
              <a:rPr lang="zh-TW" altLang="en-US" sz="34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伯特利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去，到了</a:t>
            </a:r>
            <a:r>
              <a:rPr lang="zh-TW" altLang="en-US" sz="34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伯特利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和</a:t>
            </a:r>
            <a:r>
              <a:rPr lang="zh-TW" altLang="en-US" sz="34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艾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的中間，就是從前支搭帳棚的地方， </a:t>
            </a:r>
            <a:r>
              <a:rPr lang="en-US" altLang="zh-TW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也是他起先築壇的地方；他又在那裏求告耶和華的名。 </a:t>
            </a:r>
            <a:endParaRPr lang="en-US" altLang="zh-TW" sz="34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TW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與</a:t>
            </a:r>
            <a:r>
              <a:rPr lang="zh-TW" altLang="en-US" sz="34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亞伯蘭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同行的</a:t>
            </a:r>
            <a:r>
              <a:rPr lang="zh-TW" altLang="en-US" sz="34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也有牛羣、羊羣、帳棚。 </a:t>
            </a:r>
            <a:r>
              <a:rPr lang="en-US" altLang="zh-TW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TW" altLang="en-US" sz="3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那地容不下他們；因為他們的財物甚多，使他們不能同居。</a:t>
            </a:r>
            <a:b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en-US" sz="3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38982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92783-302D-4520-A0C0-95BF4621D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37D99-DA85-4035-A8F7-4E2E34CD7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0" y="375920"/>
            <a:ext cx="10190480" cy="5974080"/>
          </a:xfrm>
        </p:spPr>
        <p:txBody>
          <a:bodyPr>
            <a:noAutofit/>
          </a:bodyPr>
          <a:lstStyle/>
          <a:p>
            <a:r>
              <a:rPr lang="en-US" altLang="zh-TW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當時，</a:t>
            </a:r>
            <a:r>
              <a:rPr lang="zh-TW" altLang="en-US" sz="32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迦南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人與</a:t>
            </a:r>
            <a:r>
              <a:rPr lang="zh-TW" altLang="en-US" sz="32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比利洗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人在那地居住。</a:t>
            </a:r>
            <a:r>
              <a:rPr lang="zh-TW" altLang="en-US" sz="32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亞伯蘭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的牧人和</a:t>
            </a:r>
            <a:r>
              <a:rPr lang="zh-TW" altLang="en-US" sz="32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的牧人相爭。</a:t>
            </a:r>
            <a:r>
              <a:rPr lang="en-US" altLang="zh-TW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8 </a:t>
            </a:r>
            <a:r>
              <a:rPr lang="zh-TW" altLang="en-US" sz="32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亞伯蘭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就對</a:t>
            </a:r>
            <a:r>
              <a:rPr lang="zh-TW" altLang="en-US" sz="32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說：「你我不可相爭，你的牧人和我的牧人也不可相爭，因為我們是骨肉。 </a:t>
            </a:r>
            <a:r>
              <a:rPr lang="en-US" altLang="zh-TW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9</a:t>
            </a:r>
            <a:r>
              <a:rPr lang="zh-TW" altLang="en-US" sz="32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遍地不都在你眼前嗎？請你離開我：你向左，我就向右；你向右，我就向左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。」</a:t>
            </a:r>
            <a:endParaRPr lang="en-US" altLang="zh-TW" sz="32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TW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10</a:t>
            </a:r>
            <a:r>
              <a:rPr lang="zh-TW" altLang="en-US" sz="32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舉目看見</a:t>
            </a:r>
            <a:r>
              <a:rPr lang="zh-TW" altLang="en-US" sz="32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約旦河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的全平原，直到</a:t>
            </a:r>
            <a:r>
              <a:rPr lang="zh-TW" altLang="en-US" sz="32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瑣珥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，都是滋潤的，那地在耶和華未滅</a:t>
            </a:r>
            <a:r>
              <a:rPr lang="zh-TW" altLang="en-US" sz="32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所多瑪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32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蛾摩拉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以先如同耶和華的園子，也像</a:t>
            </a:r>
            <a:r>
              <a:rPr lang="zh-TW" altLang="en-US" sz="32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埃及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地。 </a:t>
            </a:r>
            <a:endParaRPr lang="en-US" altLang="zh-TW" sz="32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TW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11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於是</a:t>
            </a:r>
            <a:r>
              <a:rPr lang="zh-TW" altLang="en-US" sz="32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選擇</a:t>
            </a:r>
            <a:r>
              <a:rPr lang="zh-TW" altLang="en-US" sz="3200" b="1" i="0" u="sng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約旦河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的全平原，往東遷移；他們就彼此分離了。 </a:t>
            </a:r>
            <a:r>
              <a:rPr lang="en-US" altLang="zh-TW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12</a:t>
            </a:r>
            <a:r>
              <a:rPr lang="zh-TW" altLang="en-US" sz="3200" b="1" i="0" u="sng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亞伯蘭</a:t>
            </a:r>
            <a:r>
              <a:rPr lang="zh-TW" altLang="en-US" sz="32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住在</a:t>
            </a:r>
            <a:r>
              <a:rPr lang="zh-TW" altLang="en-US" sz="3200" b="1" i="0" u="sng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迦南</a:t>
            </a:r>
            <a:r>
              <a:rPr lang="zh-TW" altLang="en-US" sz="32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地，</a:t>
            </a:r>
            <a:r>
              <a:rPr lang="zh-TW" altLang="en-US" sz="3200" b="1" i="0" u="sng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</a:t>
            </a:r>
            <a:r>
              <a:rPr lang="zh-TW" altLang="en-US" sz="32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住在平原的城邑，漸漸挪移帳棚，直到</a:t>
            </a:r>
            <a:r>
              <a:rPr lang="zh-TW" altLang="en-US" sz="3200" b="1" i="0" u="sng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所多瑪</a:t>
            </a:r>
            <a:r>
              <a:rPr lang="zh-TW" altLang="en-US" sz="32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。 </a:t>
            </a:r>
            <a:r>
              <a:rPr lang="en-US" altLang="zh-TW" sz="32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13</a:t>
            </a:r>
            <a:r>
              <a:rPr lang="zh-TW" altLang="en-US" sz="3200" b="1" i="0" u="sng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所多瑪</a:t>
            </a:r>
            <a:r>
              <a:rPr lang="zh-TW" altLang="en-US" sz="32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人在耶和華面前罪大惡極。</a:t>
            </a:r>
            <a:endParaRPr lang="en-US" sz="32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2754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6D928-DF3F-4BC7-8DB3-9EC849189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9CA8C-84E7-466C-BAA4-5EFEE9D45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5440" y="782320"/>
            <a:ext cx="9889172" cy="6258560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</a:t>
            </a:r>
            <a:r>
              <a:rPr lang="zh-TW" altLang="en-US" sz="36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自私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地挑選了最好的地方</a:t>
            </a:r>
            <a:r>
              <a:rPr lang="zh-CN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沒有顧及有恩於他的叔叔亞伯拉罕這是他人生中第一個最大的錯誤。</a:t>
            </a:r>
            <a:endParaRPr lang="en-US" altLang="zh-TW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altLang="zh-TW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CN" altLang="en-US" sz="36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羅得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一眼就看中了約旦河平原上那幾座吸引人的城市，雖然神已經明白地提醒他那裡的人罪惡極大，他照樣</a:t>
            </a:r>
            <a:r>
              <a:rPr lang="zh-TW" altLang="en-US" sz="36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漸漸挪移帳棚，直到所多瑪</a:t>
            </a:r>
            <a:r>
              <a:rPr lang="zh-TW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，結果讓自己和自己的家庭毫無防範地進入厲害的試探。</a:t>
            </a:r>
            <a:br>
              <a:rPr lang="zh-TW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en-US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42595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5B3E8-EA3B-4707-9B5D-083855536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B5F48-431A-4C09-AE6C-CF5BEF1B2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1760" y="528320"/>
            <a:ext cx="10586720" cy="5831840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CN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詩</a:t>
            </a:r>
            <a:r>
              <a:rPr lang="en-US" altLang="zh-CN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119</a:t>
            </a:r>
            <a:r>
              <a:rPr lang="en-US" altLang="zh-CN" sz="32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:10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我一心尋求了你；求你不要叫我</a:t>
            </a:r>
            <a:r>
              <a:rPr lang="zh-TW" altLang="en-US" sz="32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偏離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你的命令。</a:t>
            </a:r>
            <a:endParaRPr lang="en-US" altLang="zh-TW" sz="32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altLang="zh-TW" sz="32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zh-TW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39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求你使我所怕的羞辱</a:t>
            </a:r>
            <a:r>
              <a:rPr lang="zh-TW" altLang="en-US" sz="32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遠離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我，因你的典章本為美。</a:t>
            </a:r>
            <a:endParaRPr lang="en-US" altLang="zh-TW" sz="32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altLang="zh-TW" sz="32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zh-TW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59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我思想我所</a:t>
            </a:r>
            <a:r>
              <a:rPr lang="zh-TW" altLang="en-US" sz="32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行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的道，就</a:t>
            </a:r>
            <a:r>
              <a:rPr lang="zh-TW" altLang="en-US" sz="32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轉步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歸向你的法度。</a:t>
            </a:r>
            <a:endParaRPr lang="en-US" altLang="zh-TW" sz="32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altLang="zh-TW" sz="32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zh-TW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67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我未受苦以先</a:t>
            </a:r>
            <a:r>
              <a:rPr lang="zh-TW" altLang="en-US" sz="32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走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迷了路，現在卻遵守你的話。</a:t>
            </a:r>
            <a:endParaRPr lang="en-US" altLang="zh-TW" sz="32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altLang="zh-TW" sz="32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zh-TW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101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我禁止我腳</a:t>
            </a:r>
            <a:r>
              <a:rPr lang="zh-TW" altLang="en-US" sz="32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走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一切的邪路，為要遵守你的話。</a:t>
            </a:r>
            <a:endParaRPr lang="en-US" altLang="zh-TW" sz="32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altLang="zh-TW" sz="32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zh-TW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133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求你用你的話使我</a:t>
            </a:r>
            <a:r>
              <a:rPr lang="zh-TW" altLang="en-US" sz="32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腳步</a:t>
            </a:r>
            <a:r>
              <a:rPr lang="zh-TW" altLang="en-US" sz="32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穩當，不許甚麼罪孽轄制我。</a:t>
            </a:r>
            <a:endParaRPr lang="zh-TW" altLang="en-US" sz="3200" b="0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b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335191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8309</TotalTime>
  <Words>3621</Words>
  <Application>Microsoft Office PowerPoint</Application>
  <PresentationFormat>Widescreen</PresentationFormat>
  <Paragraphs>108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KaiTi</vt:lpstr>
      <vt:lpstr>Arial</vt:lpstr>
      <vt:lpstr>Century Gothic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Zhigang Zhang</dc:creator>
  <cp:lastModifiedBy>Zhigang Zhang</cp:lastModifiedBy>
  <cp:revision>23</cp:revision>
  <dcterms:created xsi:type="dcterms:W3CDTF">2020-07-06T17:48:53Z</dcterms:created>
  <dcterms:modified xsi:type="dcterms:W3CDTF">2020-09-29T14:14:42Z</dcterms:modified>
</cp:coreProperties>
</file>